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0" r:id="rId6"/>
    <p:sldId id="310" r:id="rId7"/>
    <p:sldId id="373" r:id="rId8"/>
    <p:sldId id="378" r:id="rId9"/>
    <p:sldId id="325" r:id="rId10"/>
    <p:sldId id="305" r:id="rId11"/>
    <p:sldId id="375" r:id="rId12"/>
    <p:sldId id="379" r:id="rId13"/>
    <p:sldId id="376" r:id="rId14"/>
    <p:sldId id="380" r:id="rId15"/>
    <p:sldId id="381" r:id="rId16"/>
    <p:sldId id="374" r:id="rId17"/>
    <p:sldId id="382" r:id="rId18"/>
    <p:sldId id="377" r:id="rId19"/>
    <p:sldId id="383" r:id="rId20"/>
    <p:sldId id="328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3DD35D-9765-4E5F-95CE-DA45F3637BF5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5E771E7-8CF7-4491-9507-55BFE693DC7B}">
      <dgm:prSet phldrT="[Text]" custT="1"/>
      <dgm:spPr>
        <a:solidFill>
          <a:schemeClr val="accent1"/>
        </a:solidFill>
        <a:ln w="19050">
          <a:noFill/>
        </a:ln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+mj-lt"/>
            </a:rPr>
            <a:t>BGE </a:t>
          </a:r>
        </a:p>
      </dgm:t>
    </dgm:pt>
    <dgm:pt modelId="{D34FC0B2-1D9D-47C1-B680-27EF2E97D428}" type="parTrans" cxnId="{E01FE584-0925-4BC0-9383-A1E85DE458FD}">
      <dgm:prSet/>
      <dgm:spPr/>
      <dgm:t>
        <a:bodyPr/>
        <a:lstStyle/>
        <a:p>
          <a:endParaRPr lang="en-US"/>
        </a:p>
      </dgm:t>
    </dgm:pt>
    <dgm:pt modelId="{B3CFB133-9C4F-4A0A-888D-0CEC78FFDFFC}" type="sibTrans" cxnId="{E01FE584-0925-4BC0-9383-A1E85DE458FD}">
      <dgm:prSet/>
      <dgm:spPr/>
      <dgm:t>
        <a:bodyPr/>
        <a:lstStyle/>
        <a:p>
          <a:endParaRPr lang="en-US"/>
        </a:p>
      </dgm:t>
    </dgm:pt>
    <dgm:pt modelId="{EB81D1D4-3A06-49A6-9CBB-2A11D66B178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Created by the Beijing Academy of Artificial Intelligence (BAAI).</a:t>
          </a:r>
          <a:endParaRPr lang="en-US" sz="1600" dirty="0"/>
        </a:p>
      </dgm:t>
    </dgm:pt>
    <dgm:pt modelId="{721F31C1-C769-40A8-9C34-A74470BAB532}" type="parTrans" cxnId="{5E008CC8-B8C6-4B46-94B0-C60406121E38}">
      <dgm:prSet/>
      <dgm:spPr/>
      <dgm:t>
        <a:bodyPr/>
        <a:lstStyle/>
        <a:p>
          <a:endParaRPr lang="en-US"/>
        </a:p>
      </dgm:t>
    </dgm:pt>
    <dgm:pt modelId="{0519A5BA-BBEC-4C39-9FFD-05D4C020199E}" type="sibTrans" cxnId="{5E008CC8-B8C6-4B46-94B0-C60406121E38}">
      <dgm:prSet/>
      <dgm:spPr/>
      <dgm:t>
        <a:bodyPr/>
        <a:lstStyle/>
        <a:p>
          <a:endParaRPr lang="en-US"/>
        </a:p>
      </dgm:t>
    </dgm:pt>
    <dgm:pt modelId="{D76BB3CF-DF5A-41FB-B6A4-25743CF1642F}">
      <dgm:prSet phldrT="[Text]" custT="1"/>
      <dgm:spPr>
        <a:solidFill>
          <a:schemeClr val="accent1">
            <a:alpha val="20000"/>
          </a:schemeClr>
        </a:solidFill>
        <a:ln w="19050">
          <a:noFill/>
        </a:ln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+mj-lt"/>
            </a:rPr>
            <a:t>GTE</a:t>
          </a:r>
        </a:p>
      </dgm:t>
    </dgm:pt>
    <dgm:pt modelId="{5DD1E055-F36A-4363-9BA1-453D18F6AA18}" type="parTrans" cxnId="{8422E397-A2A7-4656-BDD0-A5DEE35EA0FC}">
      <dgm:prSet/>
      <dgm:spPr/>
      <dgm:t>
        <a:bodyPr/>
        <a:lstStyle/>
        <a:p>
          <a:endParaRPr lang="en-US"/>
        </a:p>
      </dgm:t>
    </dgm:pt>
    <dgm:pt modelId="{24234FDB-132A-43EF-B90D-1D285BFF51D4}" type="sibTrans" cxnId="{8422E397-A2A7-4656-BDD0-A5DEE35EA0FC}">
      <dgm:prSet/>
      <dgm:spPr/>
      <dgm:t>
        <a:bodyPr/>
        <a:lstStyle/>
        <a:p>
          <a:endParaRPr lang="en-US"/>
        </a:p>
      </dgm:t>
    </dgm:pt>
    <dgm:pt modelId="{3F378E98-4217-47A9-8134-DE6C3ABFE041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a general-purpose text embedding model trained with multi-stage contrastive learning</a:t>
          </a:r>
          <a:endParaRPr lang="en-US" sz="1600" dirty="0">
            <a:solidFill>
              <a:schemeClr val="tx1"/>
            </a:solidFill>
          </a:endParaRPr>
        </a:p>
      </dgm:t>
    </dgm:pt>
    <dgm:pt modelId="{48653CFB-283F-4824-B87B-943F5C5E7841}" type="parTrans" cxnId="{E2F6ED9C-E6CA-4E7F-B747-37A284E29D24}">
      <dgm:prSet/>
      <dgm:spPr/>
      <dgm:t>
        <a:bodyPr/>
        <a:lstStyle/>
        <a:p>
          <a:endParaRPr lang="en-US"/>
        </a:p>
      </dgm:t>
    </dgm:pt>
    <dgm:pt modelId="{0638CE31-017E-4421-AF9D-A58647C395DF}" type="sibTrans" cxnId="{E2F6ED9C-E6CA-4E7F-B747-37A284E29D24}">
      <dgm:prSet/>
      <dgm:spPr/>
      <dgm:t>
        <a:bodyPr/>
        <a:lstStyle/>
        <a:p>
          <a:endParaRPr lang="en-US"/>
        </a:p>
      </dgm:t>
    </dgm:pt>
    <dgm:pt modelId="{8F3B4B19-33F4-47AC-BE4E-B66181ED98B4}">
      <dgm:prSet phldrT="[Text]" custT="1"/>
      <dgm:spPr>
        <a:solidFill>
          <a:schemeClr val="accent3"/>
        </a:solidFill>
        <a:ln w="19050">
          <a:noFill/>
        </a:ln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+mj-lt"/>
            </a:rPr>
            <a:t>MPNetV2</a:t>
          </a:r>
        </a:p>
      </dgm:t>
    </dgm:pt>
    <dgm:pt modelId="{D56FE0BA-AE10-413D-B7E3-CD20C3731D50}" type="parTrans" cxnId="{E9FED118-8FC1-46A3-BD00-F94098ECD6A4}">
      <dgm:prSet/>
      <dgm:spPr/>
      <dgm:t>
        <a:bodyPr/>
        <a:lstStyle/>
        <a:p>
          <a:endParaRPr lang="en-US"/>
        </a:p>
      </dgm:t>
    </dgm:pt>
    <dgm:pt modelId="{2C34AF2B-9D07-4B75-9E74-1C680AB14CF6}" type="sibTrans" cxnId="{E9FED118-8FC1-46A3-BD00-F94098ECD6A4}">
      <dgm:prSet/>
      <dgm:spPr/>
      <dgm:t>
        <a:bodyPr/>
        <a:lstStyle/>
        <a:p>
          <a:endParaRPr lang="en-US"/>
        </a:p>
      </dgm:t>
    </dgm:pt>
    <dgm:pt modelId="{8B6905DC-E36E-44B9-A046-8C068EE3FF0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>
              <a:solidFill>
                <a:schemeClr val="tx1"/>
              </a:solidFill>
            </a:rPr>
            <a:t>Produced at Cornell University</a:t>
          </a:r>
        </a:p>
      </dgm:t>
    </dgm:pt>
    <dgm:pt modelId="{6B2F3F69-09DE-47DB-8CF5-610C4F6FBE20}" type="parTrans" cxnId="{CF686980-7DFE-4DF0-A27D-1F3EFC8ACB64}">
      <dgm:prSet/>
      <dgm:spPr/>
      <dgm:t>
        <a:bodyPr/>
        <a:lstStyle/>
        <a:p>
          <a:endParaRPr lang="en-US"/>
        </a:p>
      </dgm:t>
    </dgm:pt>
    <dgm:pt modelId="{FA7E4AC0-AFE1-4F06-8273-7821BA657513}" type="sibTrans" cxnId="{CF686980-7DFE-4DF0-A27D-1F3EFC8ACB64}">
      <dgm:prSet/>
      <dgm:spPr/>
      <dgm:t>
        <a:bodyPr/>
        <a:lstStyle/>
        <a:p>
          <a:endParaRPr lang="en-US"/>
        </a:p>
      </dgm:t>
    </dgm:pt>
    <dgm:pt modelId="{1F1BBCF0-24D3-4025-9740-613A418151B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>
            <a:solidFill>
              <a:schemeClr val="tx1"/>
            </a:solidFill>
          </a:endParaRPr>
        </a:p>
      </dgm:t>
    </dgm:pt>
    <dgm:pt modelId="{A6231CC7-10B3-437B-8EE7-86343B43B29D}" type="parTrans" cxnId="{C356D4BC-E679-4E19-9799-652E17C8E3CF}">
      <dgm:prSet/>
      <dgm:spPr/>
      <dgm:t>
        <a:bodyPr/>
        <a:lstStyle/>
        <a:p>
          <a:endParaRPr lang="en-US"/>
        </a:p>
      </dgm:t>
    </dgm:pt>
    <dgm:pt modelId="{2852E7D7-594B-44C6-A8F3-6FB9EE5D3A4A}" type="sibTrans" cxnId="{C356D4BC-E679-4E19-9799-652E17C8E3CF}">
      <dgm:prSet/>
      <dgm:spPr/>
      <dgm:t>
        <a:bodyPr/>
        <a:lstStyle/>
        <a:p>
          <a:endParaRPr lang="en-US"/>
        </a:p>
      </dgm:t>
    </dgm:pt>
    <dgm:pt modelId="{4412949E-5FC3-49D6-81C1-9298A84FDFFA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Uses Flag embedding for </a:t>
          </a:r>
          <a:r>
            <a:rPr lang="en-US" sz="1600" b="0" i="0" dirty="0"/>
            <a:t>retrieval, classification, clustering, or semantic search</a:t>
          </a:r>
          <a:endParaRPr lang="en-US" sz="1600" dirty="0"/>
        </a:p>
      </dgm:t>
    </dgm:pt>
    <dgm:pt modelId="{3B5C49D6-AAF5-49A2-A0BD-832D33B203EC}" type="parTrans" cxnId="{FE00B92E-E446-4D36-B10E-DEF6C19AA0CE}">
      <dgm:prSet/>
      <dgm:spPr/>
      <dgm:t>
        <a:bodyPr/>
        <a:lstStyle/>
        <a:p>
          <a:endParaRPr lang="en-US"/>
        </a:p>
      </dgm:t>
    </dgm:pt>
    <dgm:pt modelId="{04E887DE-143A-48FD-B80E-7D8A10FCBC2A}" type="sibTrans" cxnId="{FE00B92E-E446-4D36-B10E-DEF6C19AA0CE}">
      <dgm:prSet/>
      <dgm:spPr/>
      <dgm:t>
        <a:bodyPr/>
        <a:lstStyle/>
        <a:p>
          <a:endParaRPr lang="en-US"/>
        </a:p>
      </dgm:t>
    </dgm:pt>
    <dgm:pt modelId="{79DAA6C4-D33E-4242-81E9-0290D081FBE7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041D08E5-D83E-4C81-8A7B-41E279312D3A}" type="parTrans" cxnId="{9E4943BD-4F2D-4113-9D43-24A371A80AEA}">
      <dgm:prSet/>
      <dgm:spPr/>
      <dgm:t>
        <a:bodyPr/>
        <a:lstStyle/>
        <a:p>
          <a:endParaRPr lang="en-US"/>
        </a:p>
      </dgm:t>
    </dgm:pt>
    <dgm:pt modelId="{E13CDE4E-075C-4D27-9D3B-5CD47CF6FA7D}" type="sibTrans" cxnId="{9E4943BD-4F2D-4113-9D43-24A371A80AEA}">
      <dgm:prSet/>
      <dgm:spPr/>
      <dgm:t>
        <a:bodyPr/>
        <a:lstStyle/>
        <a:p>
          <a:endParaRPr lang="en-US"/>
        </a:p>
      </dgm:t>
    </dgm:pt>
    <dgm:pt modelId="{A198B3F7-B4CF-4A53-BC20-447D8317853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Developed by Microsoft</a:t>
          </a:r>
        </a:p>
      </dgm:t>
    </dgm:pt>
    <dgm:pt modelId="{D083D359-E0A6-469C-A29E-2D1D7BC401F1}" type="parTrans" cxnId="{BEB40936-973F-43BD-875C-E97B41F34820}">
      <dgm:prSet/>
      <dgm:spPr/>
      <dgm:t>
        <a:bodyPr/>
        <a:lstStyle/>
        <a:p>
          <a:endParaRPr lang="en-US"/>
        </a:p>
      </dgm:t>
    </dgm:pt>
    <dgm:pt modelId="{C6A2A95D-838F-47F6-B1DA-ECED48DAF539}" type="sibTrans" cxnId="{BEB40936-973F-43BD-875C-E97B41F34820}">
      <dgm:prSet/>
      <dgm:spPr/>
      <dgm:t>
        <a:bodyPr/>
        <a:lstStyle/>
        <a:p>
          <a:endParaRPr lang="en-US"/>
        </a:p>
      </dgm:t>
    </dgm:pt>
    <dgm:pt modelId="{50E062F7-A760-4E04-B3AA-E2E5F93B266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D4667014-F9FE-45B2-9ABC-F3F84F118703}" type="parTrans" cxnId="{393E6E13-673B-4CAA-896A-2BC27A6D603F}">
      <dgm:prSet/>
      <dgm:spPr/>
      <dgm:t>
        <a:bodyPr/>
        <a:lstStyle/>
        <a:p>
          <a:endParaRPr lang="en-US"/>
        </a:p>
      </dgm:t>
    </dgm:pt>
    <dgm:pt modelId="{F242ECC4-0557-4C1F-A9A4-D81370BDA4F2}" type="sibTrans" cxnId="{393E6E13-673B-4CAA-896A-2BC27A6D603F}">
      <dgm:prSet/>
      <dgm:spPr/>
      <dgm:t>
        <a:bodyPr/>
        <a:lstStyle/>
        <a:p>
          <a:endParaRPr lang="en-US"/>
        </a:p>
      </dgm:t>
    </dgm:pt>
    <dgm:pt modelId="{61B4B0EC-7418-4557-ABBE-D08D41A97AD0}">
      <dgm:prSet phldrT="[Text]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600" b="0" i="0" dirty="0"/>
            <a:t>maps sentences &amp; paragraphs to a 768 dimensional dense vector space and can be used for tasks like clustering or semantic search.</a:t>
          </a:r>
          <a:endParaRPr lang="en-US" sz="1600" dirty="0"/>
        </a:p>
      </dgm:t>
    </dgm:pt>
    <dgm:pt modelId="{5C2E5319-5E01-40F9-9265-E6475BB65244}" type="parTrans" cxnId="{3D5E0566-C2F1-4485-AD95-399F50DA2879}">
      <dgm:prSet/>
      <dgm:spPr/>
      <dgm:t>
        <a:bodyPr/>
        <a:lstStyle/>
        <a:p>
          <a:endParaRPr lang="en-US"/>
        </a:p>
      </dgm:t>
    </dgm:pt>
    <dgm:pt modelId="{D75CD0C4-0B2F-41A6-95D7-99D5CD33E2D7}" type="sibTrans" cxnId="{3D5E0566-C2F1-4485-AD95-399F50DA2879}">
      <dgm:prSet/>
      <dgm:spPr/>
      <dgm:t>
        <a:bodyPr/>
        <a:lstStyle/>
        <a:p>
          <a:endParaRPr lang="en-US"/>
        </a:p>
      </dgm:t>
    </dgm:pt>
    <dgm:pt modelId="{F7392D43-CCE0-464A-91C5-2B70E261BB7A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79315876-B8F4-4B70-BE01-5147718DBDE9}" type="parTrans" cxnId="{D1DFF33F-D9EC-4668-957B-D31167967ED1}">
      <dgm:prSet/>
      <dgm:spPr/>
      <dgm:t>
        <a:bodyPr/>
        <a:lstStyle/>
        <a:p>
          <a:endParaRPr lang="en-US"/>
        </a:p>
      </dgm:t>
    </dgm:pt>
    <dgm:pt modelId="{B5508221-D980-4E44-9183-F933A58EBE3B}" type="sibTrans" cxnId="{D1DFF33F-D9EC-4668-957B-D31167967ED1}">
      <dgm:prSet/>
      <dgm:spPr/>
      <dgm:t>
        <a:bodyPr/>
        <a:lstStyle/>
        <a:p>
          <a:endParaRPr lang="en-US"/>
        </a:p>
      </dgm:t>
    </dgm:pt>
    <dgm:pt modelId="{C8FC339E-39F6-4A89-A23A-68C3243C6B19}" type="pres">
      <dgm:prSet presAssocID="{013DD35D-9765-4E5F-95CE-DA45F3637BF5}" presName="Name0" presStyleCnt="0">
        <dgm:presLayoutVars>
          <dgm:dir/>
          <dgm:animLvl val="lvl"/>
          <dgm:resizeHandles val="exact"/>
        </dgm:presLayoutVars>
      </dgm:prSet>
      <dgm:spPr/>
    </dgm:pt>
    <dgm:pt modelId="{6D880849-3CF4-4B9A-AA3D-2012E655E86C}" type="pres">
      <dgm:prSet presAssocID="{25E771E7-8CF7-4491-9507-55BFE693DC7B}" presName="composite" presStyleCnt="0"/>
      <dgm:spPr/>
    </dgm:pt>
    <dgm:pt modelId="{53A970A0-87A4-4055-8444-4B32FD55679F}" type="pres">
      <dgm:prSet presAssocID="{25E771E7-8CF7-4491-9507-55BFE693DC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0479C4D-92A7-4148-A954-1F753DC42CF3}" type="pres">
      <dgm:prSet presAssocID="{25E771E7-8CF7-4491-9507-55BFE693DC7B}" presName="desTx" presStyleLbl="alignAccFollowNode1" presStyleIdx="0" presStyleCnt="3">
        <dgm:presLayoutVars>
          <dgm:bulletEnabled val="1"/>
        </dgm:presLayoutVars>
      </dgm:prSet>
      <dgm:spPr/>
    </dgm:pt>
    <dgm:pt modelId="{D69D8654-40D9-4F98-997A-46F1A786D984}" type="pres">
      <dgm:prSet presAssocID="{B3CFB133-9C4F-4A0A-888D-0CEC78FFDFFC}" presName="space" presStyleCnt="0"/>
      <dgm:spPr/>
    </dgm:pt>
    <dgm:pt modelId="{37880899-2C43-4D97-BF52-758832B5C284}" type="pres">
      <dgm:prSet presAssocID="{D76BB3CF-DF5A-41FB-B6A4-25743CF1642F}" presName="composite" presStyleCnt="0"/>
      <dgm:spPr/>
    </dgm:pt>
    <dgm:pt modelId="{6DDDB16E-5E89-49FF-9D69-F27857F51C56}" type="pres">
      <dgm:prSet presAssocID="{D76BB3CF-DF5A-41FB-B6A4-25743CF1642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073A826-7D3A-44DE-9A23-19A6213A5DC9}" type="pres">
      <dgm:prSet presAssocID="{D76BB3CF-DF5A-41FB-B6A4-25743CF1642F}" presName="desTx" presStyleLbl="alignAccFollowNode1" presStyleIdx="1" presStyleCnt="3">
        <dgm:presLayoutVars>
          <dgm:bulletEnabled val="1"/>
        </dgm:presLayoutVars>
      </dgm:prSet>
      <dgm:spPr/>
    </dgm:pt>
    <dgm:pt modelId="{7D6432E3-067A-4AC1-AB22-F0D44880ECB6}" type="pres">
      <dgm:prSet presAssocID="{24234FDB-132A-43EF-B90D-1D285BFF51D4}" presName="space" presStyleCnt="0"/>
      <dgm:spPr/>
    </dgm:pt>
    <dgm:pt modelId="{EBFEB845-6A67-41B7-8C99-698054EAA819}" type="pres">
      <dgm:prSet presAssocID="{8F3B4B19-33F4-47AC-BE4E-B66181ED98B4}" presName="composite" presStyleCnt="0"/>
      <dgm:spPr/>
    </dgm:pt>
    <dgm:pt modelId="{5ACDDD2E-A6DA-4B3F-B366-D8D165C71718}" type="pres">
      <dgm:prSet presAssocID="{8F3B4B19-33F4-47AC-BE4E-B66181ED98B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232D775-33ED-44BE-9665-D5F655F5DD13}" type="pres">
      <dgm:prSet presAssocID="{8F3B4B19-33F4-47AC-BE4E-B66181ED98B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43DC009-565E-4885-901C-D886E9837BFD}" type="presOf" srcId="{EB81D1D4-3A06-49A6-9CBB-2A11D66B1783}" destId="{30479C4D-92A7-4148-A954-1F753DC42CF3}" srcOrd="0" destOrd="0" presId="urn:microsoft.com/office/officeart/2005/8/layout/hList1"/>
    <dgm:cxn modelId="{393E6E13-673B-4CAA-896A-2BC27A6D603F}" srcId="{25E771E7-8CF7-4491-9507-55BFE693DC7B}" destId="{50E062F7-A760-4E04-B3AA-E2E5F93B2663}" srcOrd="3" destOrd="0" parTransId="{D4667014-F9FE-45B2-9ABC-F3F84F118703}" sibTransId="{F242ECC4-0557-4C1F-A9A4-D81370BDA4F2}"/>
    <dgm:cxn modelId="{E9FED118-8FC1-46A3-BD00-F94098ECD6A4}" srcId="{013DD35D-9765-4E5F-95CE-DA45F3637BF5}" destId="{8F3B4B19-33F4-47AC-BE4E-B66181ED98B4}" srcOrd="2" destOrd="0" parTransId="{D56FE0BA-AE10-413D-B7E3-CD20C3731D50}" sibTransId="{2C34AF2B-9D07-4B75-9E74-1C680AB14CF6}"/>
    <dgm:cxn modelId="{9D215225-F96D-4063-9D39-2337B246C5AC}" type="presOf" srcId="{013DD35D-9765-4E5F-95CE-DA45F3637BF5}" destId="{C8FC339E-39F6-4A89-A23A-68C3243C6B19}" srcOrd="0" destOrd="0" presId="urn:microsoft.com/office/officeart/2005/8/layout/hList1"/>
    <dgm:cxn modelId="{FE00B92E-E446-4D36-B10E-DEF6C19AA0CE}" srcId="{25E771E7-8CF7-4491-9507-55BFE693DC7B}" destId="{4412949E-5FC3-49D6-81C1-9298A84FDFFA}" srcOrd="2" destOrd="0" parTransId="{3B5C49D6-AAF5-49A2-A0BD-832D33B203EC}" sibTransId="{04E887DE-143A-48FD-B80E-7D8A10FCBC2A}"/>
    <dgm:cxn modelId="{BEB40936-973F-43BD-875C-E97B41F34820}" srcId="{8F3B4B19-33F4-47AC-BE4E-B66181ED98B4}" destId="{A198B3F7-B4CF-4A53-BC20-447D8317853B}" srcOrd="0" destOrd="0" parTransId="{D083D359-E0A6-469C-A29E-2D1D7BC401F1}" sibTransId="{C6A2A95D-838F-47F6-B1DA-ECED48DAF539}"/>
    <dgm:cxn modelId="{D1DFF33F-D9EC-4668-957B-D31167967ED1}" srcId="{8F3B4B19-33F4-47AC-BE4E-B66181ED98B4}" destId="{F7392D43-CCE0-464A-91C5-2B70E261BB7A}" srcOrd="1" destOrd="0" parTransId="{79315876-B8F4-4B70-BE01-5147718DBDE9}" sibTransId="{B5508221-D980-4E44-9183-F933A58EBE3B}"/>
    <dgm:cxn modelId="{3D5E0566-C2F1-4485-AD95-399F50DA2879}" srcId="{8F3B4B19-33F4-47AC-BE4E-B66181ED98B4}" destId="{61B4B0EC-7418-4557-ABBE-D08D41A97AD0}" srcOrd="2" destOrd="0" parTransId="{5C2E5319-5E01-40F9-9265-E6475BB65244}" sibTransId="{D75CD0C4-0B2F-41A6-95D7-99D5CD33E2D7}"/>
    <dgm:cxn modelId="{CDED394A-9793-4840-802A-A4A7520561EA}" type="presOf" srcId="{A198B3F7-B4CF-4A53-BC20-447D8317853B}" destId="{3232D775-33ED-44BE-9665-D5F655F5DD13}" srcOrd="0" destOrd="0" presId="urn:microsoft.com/office/officeart/2005/8/layout/hList1"/>
    <dgm:cxn modelId="{3556B375-4267-4980-9580-6A6923810F9D}" type="presOf" srcId="{25E771E7-8CF7-4491-9507-55BFE693DC7B}" destId="{53A970A0-87A4-4055-8444-4B32FD55679F}" srcOrd="0" destOrd="0" presId="urn:microsoft.com/office/officeart/2005/8/layout/hList1"/>
    <dgm:cxn modelId="{CF686980-7DFE-4DF0-A27D-1F3EFC8ACB64}" srcId="{D76BB3CF-DF5A-41FB-B6A4-25743CF1642F}" destId="{8B6905DC-E36E-44B9-A046-8C068EE3FF09}" srcOrd="0" destOrd="0" parTransId="{6B2F3F69-09DE-47DB-8CF5-610C4F6FBE20}" sibTransId="{FA7E4AC0-AFE1-4F06-8273-7821BA657513}"/>
    <dgm:cxn modelId="{81A45082-7EAE-4D06-BBE4-0DAC7908C99A}" type="presOf" srcId="{61B4B0EC-7418-4557-ABBE-D08D41A97AD0}" destId="{3232D775-33ED-44BE-9665-D5F655F5DD13}" srcOrd="0" destOrd="2" presId="urn:microsoft.com/office/officeart/2005/8/layout/hList1"/>
    <dgm:cxn modelId="{E01FE584-0925-4BC0-9383-A1E85DE458FD}" srcId="{013DD35D-9765-4E5F-95CE-DA45F3637BF5}" destId="{25E771E7-8CF7-4491-9507-55BFE693DC7B}" srcOrd="0" destOrd="0" parTransId="{D34FC0B2-1D9D-47C1-B680-27EF2E97D428}" sibTransId="{B3CFB133-9C4F-4A0A-888D-0CEC78FFDFFC}"/>
    <dgm:cxn modelId="{500C3186-A313-49B1-A211-CEB31D0F0885}" type="presOf" srcId="{50E062F7-A760-4E04-B3AA-E2E5F93B2663}" destId="{30479C4D-92A7-4148-A954-1F753DC42CF3}" srcOrd="0" destOrd="3" presId="urn:microsoft.com/office/officeart/2005/8/layout/hList1"/>
    <dgm:cxn modelId="{8422E397-A2A7-4656-BDD0-A5DEE35EA0FC}" srcId="{013DD35D-9765-4E5F-95CE-DA45F3637BF5}" destId="{D76BB3CF-DF5A-41FB-B6A4-25743CF1642F}" srcOrd="1" destOrd="0" parTransId="{5DD1E055-F36A-4363-9BA1-453D18F6AA18}" sibTransId="{24234FDB-132A-43EF-B90D-1D285BFF51D4}"/>
    <dgm:cxn modelId="{39B21999-31B4-4C41-8EBD-201831DCF226}" type="presOf" srcId="{4412949E-5FC3-49D6-81C1-9298A84FDFFA}" destId="{30479C4D-92A7-4148-A954-1F753DC42CF3}" srcOrd="0" destOrd="2" presId="urn:microsoft.com/office/officeart/2005/8/layout/hList1"/>
    <dgm:cxn modelId="{E2F6ED9C-E6CA-4E7F-B747-37A284E29D24}" srcId="{D76BB3CF-DF5A-41FB-B6A4-25743CF1642F}" destId="{3F378E98-4217-47A9-8134-DE6C3ABFE041}" srcOrd="2" destOrd="0" parTransId="{48653CFB-283F-4824-B87B-943F5C5E7841}" sibTransId="{0638CE31-017E-4421-AF9D-A58647C395DF}"/>
    <dgm:cxn modelId="{35E5079F-5083-444F-AB81-20E3CA3E9BD6}" type="presOf" srcId="{D76BB3CF-DF5A-41FB-B6A4-25743CF1642F}" destId="{6DDDB16E-5E89-49FF-9D69-F27857F51C56}" srcOrd="0" destOrd="0" presId="urn:microsoft.com/office/officeart/2005/8/layout/hList1"/>
    <dgm:cxn modelId="{8F41A8AC-1133-4B77-AB8F-1BA82485CE60}" type="presOf" srcId="{8F3B4B19-33F4-47AC-BE4E-B66181ED98B4}" destId="{5ACDDD2E-A6DA-4B3F-B366-D8D165C71718}" srcOrd="0" destOrd="0" presId="urn:microsoft.com/office/officeart/2005/8/layout/hList1"/>
    <dgm:cxn modelId="{C356D4BC-E679-4E19-9799-652E17C8E3CF}" srcId="{D76BB3CF-DF5A-41FB-B6A4-25743CF1642F}" destId="{1F1BBCF0-24D3-4025-9740-613A418151B3}" srcOrd="1" destOrd="0" parTransId="{A6231CC7-10B3-437B-8EE7-86343B43B29D}" sibTransId="{2852E7D7-594B-44C6-A8F3-6FB9EE5D3A4A}"/>
    <dgm:cxn modelId="{9E4943BD-4F2D-4113-9D43-24A371A80AEA}" srcId="{25E771E7-8CF7-4491-9507-55BFE693DC7B}" destId="{79DAA6C4-D33E-4242-81E9-0290D081FBE7}" srcOrd="1" destOrd="0" parTransId="{041D08E5-D83E-4C81-8A7B-41E279312D3A}" sibTransId="{E13CDE4E-075C-4D27-9D3B-5CD47CF6FA7D}"/>
    <dgm:cxn modelId="{3AF812C8-63EF-45E0-8D78-46532BDAAEC9}" type="presOf" srcId="{F7392D43-CCE0-464A-91C5-2B70E261BB7A}" destId="{3232D775-33ED-44BE-9665-D5F655F5DD13}" srcOrd="0" destOrd="1" presId="urn:microsoft.com/office/officeart/2005/8/layout/hList1"/>
    <dgm:cxn modelId="{5E008CC8-B8C6-4B46-94B0-C60406121E38}" srcId="{25E771E7-8CF7-4491-9507-55BFE693DC7B}" destId="{EB81D1D4-3A06-49A6-9CBB-2A11D66B1783}" srcOrd="0" destOrd="0" parTransId="{721F31C1-C769-40A8-9C34-A74470BAB532}" sibTransId="{0519A5BA-BBEC-4C39-9FFD-05D4C020199E}"/>
    <dgm:cxn modelId="{2B9E90D3-8510-4AAC-9F11-6987394E9A2A}" type="presOf" srcId="{79DAA6C4-D33E-4242-81E9-0290D081FBE7}" destId="{30479C4D-92A7-4148-A954-1F753DC42CF3}" srcOrd="0" destOrd="1" presId="urn:microsoft.com/office/officeart/2005/8/layout/hList1"/>
    <dgm:cxn modelId="{0313D1E9-3C0B-4499-9F08-F1A196FE85ED}" type="presOf" srcId="{1F1BBCF0-24D3-4025-9740-613A418151B3}" destId="{E073A826-7D3A-44DE-9A23-19A6213A5DC9}" srcOrd="0" destOrd="1" presId="urn:microsoft.com/office/officeart/2005/8/layout/hList1"/>
    <dgm:cxn modelId="{1BF387F6-990F-42F4-BC84-AC0DC890D0DA}" type="presOf" srcId="{8B6905DC-E36E-44B9-A046-8C068EE3FF09}" destId="{E073A826-7D3A-44DE-9A23-19A6213A5DC9}" srcOrd="0" destOrd="0" presId="urn:microsoft.com/office/officeart/2005/8/layout/hList1"/>
    <dgm:cxn modelId="{1CADD0FF-5729-4229-8B56-BD1FE8199BD8}" type="presOf" srcId="{3F378E98-4217-47A9-8134-DE6C3ABFE041}" destId="{E073A826-7D3A-44DE-9A23-19A6213A5DC9}" srcOrd="0" destOrd="2" presId="urn:microsoft.com/office/officeart/2005/8/layout/hList1"/>
    <dgm:cxn modelId="{B9BD7136-F8E2-46D4-86A3-9F39AC0978AC}" type="presParOf" srcId="{C8FC339E-39F6-4A89-A23A-68C3243C6B19}" destId="{6D880849-3CF4-4B9A-AA3D-2012E655E86C}" srcOrd="0" destOrd="0" presId="urn:microsoft.com/office/officeart/2005/8/layout/hList1"/>
    <dgm:cxn modelId="{46B3147F-0F6E-4763-9B43-31D8426B8310}" type="presParOf" srcId="{6D880849-3CF4-4B9A-AA3D-2012E655E86C}" destId="{53A970A0-87A4-4055-8444-4B32FD55679F}" srcOrd="0" destOrd="0" presId="urn:microsoft.com/office/officeart/2005/8/layout/hList1"/>
    <dgm:cxn modelId="{E5FB3A68-8993-4B23-A453-CE3C306B6D1B}" type="presParOf" srcId="{6D880849-3CF4-4B9A-AA3D-2012E655E86C}" destId="{30479C4D-92A7-4148-A954-1F753DC42CF3}" srcOrd="1" destOrd="0" presId="urn:microsoft.com/office/officeart/2005/8/layout/hList1"/>
    <dgm:cxn modelId="{6B12D234-3FA8-48D6-8C4F-6FCCA1B66DB5}" type="presParOf" srcId="{C8FC339E-39F6-4A89-A23A-68C3243C6B19}" destId="{D69D8654-40D9-4F98-997A-46F1A786D984}" srcOrd="1" destOrd="0" presId="urn:microsoft.com/office/officeart/2005/8/layout/hList1"/>
    <dgm:cxn modelId="{875F7273-CD20-46BF-8AB7-789D52A4E0CB}" type="presParOf" srcId="{C8FC339E-39F6-4A89-A23A-68C3243C6B19}" destId="{37880899-2C43-4D97-BF52-758832B5C284}" srcOrd="2" destOrd="0" presId="urn:microsoft.com/office/officeart/2005/8/layout/hList1"/>
    <dgm:cxn modelId="{F3147B62-A2AE-4922-9FDB-162A1A757E07}" type="presParOf" srcId="{37880899-2C43-4D97-BF52-758832B5C284}" destId="{6DDDB16E-5E89-49FF-9D69-F27857F51C56}" srcOrd="0" destOrd="0" presId="urn:microsoft.com/office/officeart/2005/8/layout/hList1"/>
    <dgm:cxn modelId="{69F575BD-F97D-43D2-AB49-073551D9FE2A}" type="presParOf" srcId="{37880899-2C43-4D97-BF52-758832B5C284}" destId="{E073A826-7D3A-44DE-9A23-19A6213A5DC9}" srcOrd="1" destOrd="0" presId="urn:microsoft.com/office/officeart/2005/8/layout/hList1"/>
    <dgm:cxn modelId="{6F8F1119-2D5B-4301-A6CB-B58A5D7DD02E}" type="presParOf" srcId="{C8FC339E-39F6-4A89-A23A-68C3243C6B19}" destId="{7D6432E3-067A-4AC1-AB22-F0D44880ECB6}" srcOrd="3" destOrd="0" presId="urn:microsoft.com/office/officeart/2005/8/layout/hList1"/>
    <dgm:cxn modelId="{A19C6767-22D5-47D7-A387-4EBF49DD50DF}" type="presParOf" srcId="{C8FC339E-39F6-4A89-A23A-68C3243C6B19}" destId="{EBFEB845-6A67-41B7-8C99-698054EAA819}" srcOrd="4" destOrd="0" presId="urn:microsoft.com/office/officeart/2005/8/layout/hList1"/>
    <dgm:cxn modelId="{F17E0319-B992-4707-AE32-C31D4D79CA95}" type="presParOf" srcId="{EBFEB845-6A67-41B7-8C99-698054EAA819}" destId="{5ACDDD2E-A6DA-4B3F-B366-D8D165C71718}" srcOrd="0" destOrd="0" presId="urn:microsoft.com/office/officeart/2005/8/layout/hList1"/>
    <dgm:cxn modelId="{B65C01C1-1E26-41CF-B840-55EEBC838000}" type="presParOf" srcId="{EBFEB845-6A67-41B7-8C99-698054EAA819}" destId="{3232D775-33ED-44BE-9665-D5F655F5DD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70A0-87A4-4055-8444-4B32FD55679F}">
      <dsp:nvSpPr>
        <dsp:cNvPr id="0" name=""/>
        <dsp:cNvSpPr/>
      </dsp:nvSpPr>
      <dsp:spPr>
        <a:xfrm>
          <a:off x="3527" y="7927"/>
          <a:ext cx="3439748" cy="1375899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+mj-lt"/>
            </a:rPr>
            <a:t>BGE </a:t>
          </a:r>
        </a:p>
      </dsp:txBody>
      <dsp:txXfrm>
        <a:off x="3527" y="7927"/>
        <a:ext cx="3439748" cy="1375899"/>
      </dsp:txXfrm>
    </dsp:sp>
    <dsp:sp modelId="{30479C4D-92A7-4148-A954-1F753DC42CF3}">
      <dsp:nvSpPr>
        <dsp:cNvPr id="0" name=""/>
        <dsp:cNvSpPr/>
      </dsp:nvSpPr>
      <dsp:spPr>
        <a:xfrm>
          <a:off x="3527" y="1383827"/>
          <a:ext cx="3439748" cy="24595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Created by the Beijing Academy of Artificial Intelligence (BAAI).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Uses Flag embedding for </a:t>
          </a:r>
          <a:r>
            <a:rPr lang="en-US" sz="1600" b="0" i="0" kern="1200" dirty="0"/>
            <a:t>retrieval, classification, clustering, or semantic search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527" y="1383827"/>
        <a:ext cx="3439748" cy="2459519"/>
      </dsp:txXfrm>
    </dsp:sp>
    <dsp:sp modelId="{6DDDB16E-5E89-49FF-9D69-F27857F51C56}">
      <dsp:nvSpPr>
        <dsp:cNvPr id="0" name=""/>
        <dsp:cNvSpPr/>
      </dsp:nvSpPr>
      <dsp:spPr>
        <a:xfrm>
          <a:off x="3924840" y="7927"/>
          <a:ext cx="3439748" cy="1375899"/>
        </a:xfrm>
        <a:prstGeom prst="rect">
          <a:avLst/>
        </a:prstGeom>
        <a:solidFill>
          <a:schemeClr val="accent1">
            <a:alpha val="2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+mj-lt"/>
            </a:rPr>
            <a:t>GTE</a:t>
          </a:r>
        </a:p>
      </dsp:txBody>
      <dsp:txXfrm>
        <a:off x="3924840" y="7927"/>
        <a:ext cx="3439748" cy="1375899"/>
      </dsp:txXfrm>
    </dsp:sp>
    <dsp:sp modelId="{E073A826-7D3A-44DE-9A23-19A6213A5DC9}">
      <dsp:nvSpPr>
        <dsp:cNvPr id="0" name=""/>
        <dsp:cNvSpPr/>
      </dsp:nvSpPr>
      <dsp:spPr>
        <a:xfrm>
          <a:off x="3924840" y="1383827"/>
          <a:ext cx="3439748" cy="2459519"/>
        </a:xfrm>
        <a:prstGeom prst="rect">
          <a:avLst/>
        </a:prstGeom>
        <a:solidFill>
          <a:schemeClr val="accent5">
            <a:tint val="40000"/>
            <a:alpha val="90000"/>
            <a:hueOff val="-2537466"/>
            <a:satOff val="-30391"/>
            <a:lumOff val="-28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537466"/>
              <a:satOff val="-30391"/>
              <a:lumOff val="-2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>
              <a:solidFill>
                <a:schemeClr val="tx1"/>
              </a:solidFill>
            </a:rPr>
            <a:t>Produced at Cornell University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>
            <a:solidFill>
              <a:schemeClr val="tx1"/>
            </a:solidFill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a general-purpose text embedding model trained with multi-stage contrastive learning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24840" y="1383827"/>
        <a:ext cx="3439748" cy="2459519"/>
      </dsp:txXfrm>
    </dsp:sp>
    <dsp:sp modelId="{5ACDDD2E-A6DA-4B3F-B366-D8D165C71718}">
      <dsp:nvSpPr>
        <dsp:cNvPr id="0" name=""/>
        <dsp:cNvSpPr/>
      </dsp:nvSpPr>
      <dsp:spPr>
        <a:xfrm>
          <a:off x="7846153" y="7927"/>
          <a:ext cx="3439748" cy="1375899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+mj-lt"/>
            </a:rPr>
            <a:t>MPNetV2</a:t>
          </a:r>
        </a:p>
      </dsp:txBody>
      <dsp:txXfrm>
        <a:off x="7846153" y="7927"/>
        <a:ext cx="3439748" cy="1375899"/>
      </dsp:txXfrm>
    </dsp:sp>
    <dsp:sp modelId="{3232D775-33ED-44BE-9665-D5F655F5DD13}">
      <dsp:nvSpPr>
        <dsp:cNvPr id="0" name=""/>
        <dsp:cNvSpPr/>
      </dsp:nvSpPr>
      <dsp:spPr>
        <a:xfrm>
          <a:off x="7846153" y="1383827"/>
          <a:ext cx="3439748" cy="2459519"/>
        </a:xfrm>
        <a:prstGeom prst="rect">
          <a:avLst/>
        </a:prstGeom>
        <a:solidFill>
          <a:schemeClr val="accent5">
            <a:tint val="40000"/>
            <a:alpha val="90000"/>
            <a:hueOff val="-5074933"/>
            <a:satOff val="-60782"/>
            <a:lumOff val="-57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74933"/>
              <a:satOff val="-60782"/>
              <a:lumOff val="-5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Developed by Microsoft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maps sentences &amp; paragraphs to a 768 dimensional dense vector space and can be used for tasks like clustering or semantic search.</a:t>
          </a:r>
          <a:endParaRPr lang="en-US" sz="1600" kern="1200" dirty="0"/>
        </a:p>
      </dsp:txBody>
      <dsp:txXfrm>
        <a:off x="7846153" y="1383827"/>
        <a:ext cx="3439748" cy="245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D8C1-C93D-42CA-9A97-FF499558D459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B3D83-8D1A-4DFC-A85C-775CC8A19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6F56-1468-4900-AFBA-9E5EE306BC08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02109-9DB5-4930-9529-97D0F7F71D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885B-4B0F-A7BF-B17C-AAB21590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6A183-82B8-3706-ECCB-27D5F3965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A4A95-016A-7ABF-A930-6D29AB9B6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EB248-1FE5-2995-3658-26A6E1992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9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B2BD-A0C2-ED18-225A-9B46CC55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AA554-4CA5-90C2-9D0F-233F05291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BD79B-00F8-F666-1C4E-74FBB7560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F580A-4646-B69D-533E-3F6B64433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7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9224E-ED58-1C34-5F45-D189DD0D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124CF-6D9D-D868-7B50-8C00F83B3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D6D9C-0B0D-F8CA-FC9A-1ACB5A38A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BD64B-4C40-E241-3835-E0AE7DCD1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8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005A-81AE-9E39-2ABE-7CC0A7F7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B66D5-FFD1-BB75-CBCD-DF6C86101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ACCE-1F5F-B3C4-3341-5E152B49B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1BC4A-BEF2-71C4-DE48-FC0042EA7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67E-395B-4537-22E5-7012DF7A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FA30E-284E-0B49-DF98-770587B24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474C-A5B1-D867-FD37-6119D3D09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5F22E-F529-E517-F7E7-CD4A5933D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D185-D876-4A4B-A351-E623992245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0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r>
              <a:rPr lang="en-US" dirty="0"/>
              <a:t>Click to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3" name="Text Placeholder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6" name="Text Placeholder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7" name="Date Placeholder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88" name="Footer Placeholder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9" name="Slide Number Placeholder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23" name="Text Placeholder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2" name="Text Placeholder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3" name="Text Placeholder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4" name="Text Placeholder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5" name="Text Placeholder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5" name="Date Placeholder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126" name="Footer Placeholder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7" name="Slide Number Placeholder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algn="l"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8" name="Date Placeholder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53" name="Picture Placeholder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Picture Placeholder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6" name="Subtitle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91" name="Date Placeholder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2" name="Footer Placeholder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chemeClr val="tx2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/>
              </a:solidFill>
              <a:cs typeface="Posterama" panose="020B0504020200020000" pitchFamily="34" charset="0"/>
            </a:endParaRPr>
          </a:p>
        </p:txBody>
      </p:sp>
      <p:sp>
        <p:nvSpPr>
          <p:cNvPr id="50" name="Picture Placeholder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1" name="Picture Placeholder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Date Placeholder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42" name="Content Placeholder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>
              <a:lnSpc>
                <a:spcPct val="110000"/>
              </a:lnSpc>
              <a:tabLst>
                <a:tab pos="4686300" algn="l"/>
              </a:tabLst>
            </a:pPr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>
                  <a:alpha val="80000"/>
                </a:schemeClr>
              </a:solidFill>
              <a:cs typeface="Posterama" panose="020B0504020200020000" pitchFamily="34" charset="0"/>
            </a:endParaRP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chemeClr val="tx2">
                  <a:alpha val="80000"/>
                </a:schemeClr>
              </a:solidFill>
              <a:cs typeface="Posterama" panose="020B0504020200020000" pitchFamily="34" charset="0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Content Placeholder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lnSpc>
                <a:spcPct val="110000"/>
              </a:lnSpc>
              <a:tabLst>
                <a:tab pos="4686300" algn="l"/>
              </a:tabLst>
            </a:pPr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add subtitle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lowchart: Document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Content Placeholder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lowchart: Document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Posterama" panose="020B0504020200020000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2/2/20XX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Content Placeholder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illiam-vincent-81673214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hyperlink" Target="https://github.com/WilliamPVinc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2869"/>
            <a:ext cx="12191998" cy="3200134"/>
          </a:xfrm>
        </p:spPr>
        <p:txBody>
          <a:bodyPr/>
          <a:lstStyle/>
          <a:p>
            <a:r>
              <a:rPr lang="en-US" sz="4000" dirty="0"/>
              <a:t>Identifying Misconceptions</a:t>
            </a:r>
            <a:br>
              <a:rPr lang="en-US" sz="4000" dirty="0"/>
            </a:br>
            <a:r>
              <a:rPr lang="en-US" sz="4000" dirty="0"/>
              <a:t>in Math: </a:t>
            </a:r>
            <a:r>
              <a:rPr lang="en-US" sz="4000"/>
              <a:t>A Learning Journey</a:t>
            </a:r>
            <a:endParaRPr lang="en-US" sz="4000" dirty="0"/>
          </a:p>
        </p:txBody>
      </p:sp>
      <p:pic>
        <p:nvPicPr>
          <p:cNvPr id="6" name="Picture Placeholder 5" descr="Blackboard Maths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277" b="24277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4800" y="4246790"/>
            <a:ext cx="3581400" cy="2081213"/>
          </a:xfrm>
        </p:spPr>
        <p:txBody>
          <a:bodyPr/>
          <a:lstStyle/>
          <a:p>
            <a:r>
              <a:rPr lang="en-US" dirty="0"/>
              <a:t>William Vincent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61C91-1897-4EA4-9D14-970E38F4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</p:spPr>
        <p:txBody>
          <a:bodyPr/>
          <a:lstStyle/>
          <a:p>
            <a:r>
              <a:rPr lang="en-US" dirty="0"/>
              <a:t>Models used for Encoding/Vectorizing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623AD-7607-4642-BB4F-E516F092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57E1-A3B2-4952-A385-4AAD8D0C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E9AF2-86BD-4674-8439-B6BB3843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0" name="Content Placeholder 3" descr="Column Placeholder ">
            <a:extLst>
              <a:ext uri="{FF2B5EF4-FFF2-40B4-BE49-F238E27FC236}">
                <a16:creationId xmlns:a16="http://schemas.microsoft.com/office/drawing/2014/main" id="{DAD2CA0F-DE53-443F-B5FE-0BD64D77B1B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36361309"/>
              </p:ext>
            </p:extLst>
          </p:nvPr>
        </p:nvGraphicFramePr>
        <p:xfrm>
          <a:off x="383458" y="168275"/>
          <a:ext cx="11289430" cy="385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50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53A970A0-87A4-4055-8444-4B32FD556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graphicEl>
                                              <a:dgm id="{53A970A0-87A4-4055-8444-4B32FD556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0479C4D-92A7-4148-A954-1F753DC42C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graphicEl>
                                              <a:dgm id="{30479C4D-92A7-4148-A954-1F753DC42C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DDDB16E-5E89-49FF-9D69-F27857F51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graphicEl>
                                              <a:dgm id="{6DDDB16E-5E89-49FF-9D69-F27857F51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073A826-7D3A-44DE-9A23-19A6213A5D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graphicEl>
                                              <a:dgm id="{E073A826-7D3A-44DE-9A23-19A6213A5D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5ACDDD2E-A6DA-4B3F-B366-D8D165C71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graphicEl>
                                              <a:dgm id="{5ACDDD2E-A6DA-4B3F-B366-D8D165C71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232D775-33ED-44BE-9665-D5F655F5DD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graphicEl>
                                              <a:dgm id="{3232D775-33ED-44BE-9665-D5F655F5DD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09040-2FE8-4852-17A2-A174B44B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F69B0A1E-B2FC-C00C-13AC-73F18981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5808"/>
            <a:ext cx="4315768" cy="2141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Encoding Data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&amp; Ensemble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544DC-DFCB-6669-4B6F-1F03A9BB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944" b="-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0CD8A-0ED1-5D21-4FA8-BC273AF3ED54}"/>
              </a:ext>
            </a:extLst>
          </p:cNvPr>
          <p:cNvSpPr txBox="1"/>
          <p:nvPr/>
        </p:nvSpPr>
        <p:spPr>
          <a:xfrm>
            <a:off x="4561952" y="3525807"/>
            <a:ext cx="7437519" cy="272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All pretrained models are accessed on Hugging face using the </a:t>
            </a:r>
            <a:r>
              <a:rPr lang="en-US" dirty="0" err="1">
                <a:solidFill>
                  <a:schemeClr val="tx2"/>
                </a:solidFill>
              </a:rPr>
              <a:t>SentenceTransformer</a:t>
            </a:r>
            <a:r>
              <a:rPr lang="en-US" dirty="0">
                <a:solidFill>
                  <a:schemeClr val="tx2"/>
                </a:solidFill>
              </a:rPr>
              <a:t> function.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Both the text data from the test data and the misconception map are encoded on each of the models used.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Then we combine each of the models vectors into a single vector, giving a weight for each model.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C0B764B-9490-6E52-B744-626FB136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954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chemeClr val="tx2"/>
                </a:solidFill>
              </a:rPr>
              <a:t>11/2/2024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7F099F2-1320-5307-29FA-1D8BD619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2615" y="6319838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Identifying Misconceptions in Math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EFC6622-7FAB-2617-766F-7DB0EFC1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560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chemeClr val="accent4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cap="all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D77FBB-24D6-C3B3-6797-CA68F53A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49" name="Rectangle 348">
            <a:extLst>
              <a:ext uri="{FF2B5EF4-FFF2-40B4-BE49-F238E27FC236}">
                <a16:creationId xmlns:a16="http://schemas.microsoft.com/office/drawing/2014/main" id="{A1DEDD41-6D1D-4433-9F7C-7667B514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18C27C63-BD2A-4520-9061-C7ACB6DED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39B653E9-2995-461A-9C83-38C4BA6F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51856C3-3D04-4950-BB82-2FCCE7967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1DBFD36-80D6-4CA3-9566-D110A50C3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4BE01EF-C80B-4E45-B81D-C5C221793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B675F51-DB44-4727-BBC8-75FF2012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522DE62-69D6-4E96-9F40-99D23AD18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46C586B7-F196-4CAD-824C-49D0F37C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6D905207-F5AE-4DE4-89E6-CA26B8B2D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8C070939-2DAA-400E-B84E-B2231F7F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F734A940-918D-44F8-A7F3-EFCF2536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CC457D38-2FD0-4614-AC99-692A2740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2939BC2-81A1-4C21-A0DB-3C2EF2D1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D59E3C0-12A3-4208-9081-DB67F4E2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C20A608-1DF1-4559-A7E4-283B0CF4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C4A63DDB-8D69-4EA3-9F08-8976C086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75DD4EB1-0BC4-4D93-BECE-D87CB3A5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D5B22AC-ED15-4F03-912F-1F00518E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F7618BC-C25B-4F38-A366-2BEFD0D9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40BCAFE3-32E9-4BAB-8F17-24E5DDAFE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E9D57C21-1C09-41A2-AC87-5A1BFEB6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FA8924E-FA40-49EA-A9D8-058CC59F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1160839-1C5C-4A97-8C92-A0DF4957B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5E11515-664E-44C3-9BA8-723F44488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F0C5201-6B21-4ADE-8531-A1FAB4D20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5B69E2AD-C5DE-499C-91E5-EA84806EE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6E805CF-4DDE-40BC-B1CE-82E4A92D9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931D1AB-DC50-400F-AD4F-522E86385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17DF747-28C5-4839-A849-D8E4D085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7BBD0C3-D67F-435A-B9E8-610270A6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BCD94F40-2309-4F0A-8219-2B82C855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5CE773AC-9AAE-5B42-5158-6EED0EC5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5807"/>
            <a:ext cx="5552414" cy="2722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F.A.I.S.S.-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the key to this ensemble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AD627-EFE9-B6DA-32F1-7A4A5587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36" b="11836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384" name="Right Triangle 383">
            <a:extLst>
              <a:ext uri="{FF2B5EF4-FFF2-40B4-BE49-F238E27FC236}">
                <a16:creationId xmlns:a16="http://schemas.microsoft.com/office/drawing/2014/main" id="{309FD50C-C421-4491-AD26-9E8AA38B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8266" y="377971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FFEB2-19CB-F952-CFD5-9C78B67F0F4C}"/>
              </a:ext>
            </a:extLst>
          </p:cNvPr>
          <p:cNvSpPr txBox="1"/>
          <p:nvPr/>
        </p:nvSpPr>
        <p:spPr>
          <a:xfrm>
            <a:off x="6189250" y="3525807"/>
            <a:ext cx="5810221" cy="2722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rgbClr val="FFFFFF"/>
                </a:solidFill>
              </a:rPr>
              <a:t>It is used to take the ensemble vectors of both the test data and misconception map and find the most similar data to the vectors given.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rgbClr val="FFFFFF"/>
                </a:solidFill>
              </a:rPr>
              <a:t>We use it to return a </a:t>
            </a:r>
            <a:r>
              <a:rPr lang="en-US" sz="2000" dirty="0" err="1">
                <a:solidFill>
                  <a:srgbClr val="FFFFFF"/>
                </a:solidFill>
              </a:rPr>
              <a:t>np.array</a:t>
            </a:r>
            <a:r>
              <a:rPr lang="en-US" sz="2000" dirty="0">
                <a:solidFill>
                  <a:srgbClr val="FFFFFF"/>
                </a:solidFill>
              </a:rPr>
              <a:t> of indices that correspond to the ID numbers in our Misconception map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CDF3930-3E19-8C35-23B8-4AACE784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954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11/2/2024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DB8D53-E7C7-816A-6F2B-4E444395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2615" y="6319838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Identifying Misconceptions in Math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02FDDE-B55B-8508-1C0B-B61447D5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560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A8F36-A092-44B7-A1AF-02764842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/>
          <a:lstStyle/>
          <a:p>
            <a:r>
              <a:rPr lang="en-US" dirty="0"/>
              <a:t>Submission for Contest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B5F68-ACB3-4D31-A4B6-57704B09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DAD6-C945-42B7-A75D-3E6B628F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6BEA5-FCD0-4EA7-B1B6-79D21153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4A957A-4A0E-EE58-695C-C94154C9BC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26942" y="2320412"/>
            <a:ext cx="8107157" cy="2848977"/>
          </a:xfrm>
        </p:spPr>
      </p:pic>
    </p:spTree>
    <p:extLst>
      <p:ext uri="{BB962C8B-B14F-4D97-AF65-F5344CB8AC3E}">
        <p14:creationId xmlns:p14="http://schemas.microsoft.com/office/powerpoint/2010/main" val="20280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27FA-1ABE-ADE1-1078-0A3F3AD2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Open Book on a desk">
            <a:extLst>
              <a:ext uri="{FF2B5EF4-FFF2-40B4-BE49-F238E27FC236}">
                <a16:creationId xmlns:a16="http://schemas.microsoft.com/office/drawing/2014/main" id="{67F7355A-EE40-28EF-8015-592295F3FC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4A70E85-0531-EF82-E16B-AC5B22C7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</p:spPr>
        <p:txBody>
          <a:bodyPr/>
          <a:lstStyle/>
          <a:p>
            <a:r>
              <a:rPr lang="en-US" dirty="0"/>
              <a:t>Making it Usable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B4EA9EF-78E3-1A8D-D2F6-E1461830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1A790C20-C8D0-84CB-D07E-E8144316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CB6D9F05-8FA2-980E-11D5-9A572597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2933-9B98-F2F9-7C6B-9DDCCEFCB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7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55596801-CC0E-43E4-8CA7-9D135179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268" y="441042"/>
            <a:ext cx="9323464" cy="1162258"/>
          </a:xfrm>
        </p:spPr>
        <p:txBody>
          <a:bodyPr/>
          <a:lstStyle/>
          <a:p>
            <a:r>
              <a:rPr lang="en-US" dirty="0"/>
              <a:t>A Lesson in Scope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9A8E3F-93D9-4537-8EDE-FDC549A23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757" y="1816398"/>
            <a:ext cx="3661357" cy="772972"/>
          </a:xfrm>
        </p:spPr>
        <p:txBody>
          <a:bodyPr/>
          <a:lstStyle/>
          <a:p>
            <a:r>
              <a:rPr lang="en-US" dirty="0"/>
              <a:t>Original goal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07174-78A3-4D00-8D26-99F6F12FA3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9280" y="2595913"/>
            <a:ext cx="3661357" cy="311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Have a workable app on stream lit that let you put in a question and an answer and output a list of possible misconceptions.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5D0413-8CFE-4718-93F3-67A88B3265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53391" y="1829484"/>
            <a:ext cx="3958950" cy="772972"/>
          </a:xfrm>
        </p:spPr>
        <p:txBody>
          <a:bodyPr/>
          <a:lstStyle/>
          <a:p>
            <a:r>
              <a:rPr lang="en-US" dirty="0"/>
              <a:t>Original Compromise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F6764E-3DD5-4D12-BA53-FB91854AED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51461" y="2602456"/>
            <a:ext cx="3661357" cy="311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Pipeline in a </a:t>
            </a:r>
            <a:r>
              <a:rPr lang="en-US" dirty="0" err="1"/>
              <a:t>Jupyter</a:t>
            </a:r>
            <a:r>
              <a:rPr lang="en-US" dirty="0"/>
              <a:t> Notebook that would take all the text (QA, subject, construct, etc.) and output a list of possible misconceptions.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48212B-3F38-4450-B9E5-E053B8E897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7922" y="1822941"/>
            <a:ext cx="4493343" cy="772972"/>
          </a:xfrm>
        </p:spPr>
        <p:txBody>
          <a:bodyPr/>
          <a:lstStyle/>
          <a:p>
            <a:r>
              <a:rPr lang="en-US" dirty="0"/>
              <a:t>What I produced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33DB9E-3E01-4933-946A-0088A2E6FF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3165" y="2602176"/>
            <a:ext cx="3661357" cy="3119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made a class that replicates the methodology of this competition entry and output a list of possible misconceptions.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also produced a starting point to make a class that streamlines </a:t>
            </a:r>
            <a:r>
              <a:rPr lang="en-US" dirty="0" err="1"/>
              <a:t>ensembling</a:t>
            </a:r>
            <a:r>
              <a:rPr lang="en-US" dirty="0"/>
              <a:t> </a:t>
            </a:r>
            <a:r>
              <a:rPr lang="en-US" dirty="0" err="1"/>
              <a:t>nlp</a:t>
            </a:r>
            <a:r>
              <a:rPr lang="en-US" dirty="0"/>
              <a:t> models.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DDA2E27-CAF8-439E-86AA-E8A801A0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7E9BD92-2F31-46B3-921D-C94FFF43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533EEB3-A562-4A55-A6CD-C406E09B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A7BD7-1643-E866-80CA-3B896E142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65B277-538A-EEE8-3961-4CCD543C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/>
          <a:lstStyle/>
          <a:p>
            <a:r>
              <a:rPr lang="en-US" dirty="0"/>
              <a:t>Output of Predict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E680-12E6-A160-F5C0-1B3D5FDD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75D14-21B5-8F8E-EB79-215C81C9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497D-2AD8-C897-8BF0-B30CB35C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0BCAD2-C5AB-986C-7CEA-3B23EBBACA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825377" y="1995948"/>
            <a:ext cx="9813126" cy="3972233"/>
          </a:xfrm>
        </p:spPr>
      </p:pic>
    </p:spTree>
    <p:extLst>
      <p:ext uri="{BB962C8B-B14F-4D97-AF65-F5344CB8AC3E}">
        <p14:creationId xmlns:p14="http://schemas.microsoft.com/office/powerpoint/2010/main" val="241033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348989"/>
            <a:ext cx="6028339" cy="1933899"/>
          </a:xfrm>
        </p:spPr>
        <p:txBody>
          <a:bodyPr>
            <a:normAutofit/>
          </a:bodyPr>
          <a:lstStyle/>
          <a:p>
            <a:r>
              <a:rPr lang="en-US" dirty="0"/>
              <a:t>Pros and Cons and Potential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074036"/>
            <a:ext cx="6028339" cy="46109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​Pros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Let’s you predict unknown text on the map provided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functions have improved efficiency by making parts only have to run once.</a:t>
            </a:r>
          </a:p>
          <a:p>
            <a:pPr>
              <a:lnSpc>
                <a:spcPct val="100000"/>
              </a:lnSpc>
            </a:pPr>
            <a:r>
              <a:rPr lang="en-US" dirty="0"/>
              <a:t>Cons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only works for a very specified used case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has relatively poor performance</a:t>
            </a:r>
          </a:p>
          <a:p>
            <a:pPr>
              <a:lnSpc>
                <a:spcPct val="100000"/>
              </a:lnSpc>
            </a:pPr>
            <a:r>
              <a:rPr lang="en-US" dirty="0"/>
              <a:t>Potential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Making a class that lets you use any model available on </a:t>
            </a:r>
            <a:r>
              <a:rPr lang="en-US" dirty="0" err="1"/>
              <a:t>HuggingFace</a:t>
            </a:r>
            <a:r>
              <a:rPr lang="en-US" dirty="0"/>
              <a:t> and any </a:t>
            </a:r>
            <a:r>
              <a:rPr lang="en-US" dirty="0" err="1"/>
              <a:t>dataframe</a:t>
            </a:r>
            <a:r>
              <a:rPr lang="en-US" dirty="0"/>
              <a:t> to make predictions based on a pre-defined map</a:t>
            </a:r>
          </a:p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pic>
        <p:nvPicPr>
          <p:cNvPr id="19" name="Picture Placeholder 18" descr="100% drawing a blackboard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414" y="0"/>
            <a:ext cx="4997586" cy="2282888"/>
          </a:xfrm>
        </p:spPr>
      </p:pic>
      <p:pic>
        <p:nvPicPr>
          <p:cNvPr id="24" name="Picture Placeholder 23" descr="Person with headphones looking at a laptop">
            <a:extLst>
              <a:ext uri="{FF2B5EF4-FFF2-40B4-BE49-F238E27FC236}">
                <a16:creationId xmlns:a16="http://schemas.microsoft.com/office/drawing/2014/main" id="{33B9FAC2-EF3F-4A62-83A4-1D6577462B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1774" y="2286000"/>
            <a:ext cx="5000226" cy="2282888"/>
          </a:xfrm>
        </p:spPr>
      </p:pic>
      <p:pic>
        <p:nvPicPr>
          <p:cNvPr id="29" name="Picture Placeholder 28" descr="Test paper and pencil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2433C4E-0FA1-443F-9A12-FB582996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2189162"/>
          </a:xfrm>
        </p:spPr>
        <p:txBody>
          <a:bodyPr/>
          <a:lstStyle/>
          <a:p>
            <a:r>
              <a:rPr lang="en-US" dirty="0"/>
              <a:t>William Vincent</a:t>
            </a:r>
          </a:p>
          <a:p>
            <a:r>
              <a:rPr lang="en-US" dirty="0"/>
              <a:t>William.preston.Vincent@gmail.com</a:t>
            </a:r>
          </a:p>
          <a:p>
            <a:r>
              <a:rPr lang="en-US" dirty="0">
                <a:hlinkClick r:id="rId3"/>
              </a:rPr>
              <a:t>https://www.linkedin.com/in/william-vincent-81673214a/</a:t>
            </a:r>
            <a:endParaRPr lang="en-US" dirty="0"/>
          </a:p>
          <a:p>
            <a:r>
              <a:rPr lang="en-US" dirty="0">
                <a:hlinkClick r:id="rId4"/>
              </a:rPr>
              <a:t>https://github.com/WilliamPVincent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pic>
        <p:nvPicPr>
          <p:cNvPr id="23" name="Picture Placeholder 22" descr="Person Writing at a desk ">
            <a:extLst>
              <a:ext uri="{FF2B5EF4-FFF2-40B4-BE49-F238E27FC236}">
                <a16:creationId xmlns:a16="http://schemas.microsoft.com/office/drawing/2014/main" id="{AFE73D3A-07DF-48F7-99A6-5D29F73D85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630" y="443884"/>
            <a:ext cx="5909831" cy="587938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88CDF-2A2A-4F8C-9ACC-3EDFAB45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73883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631" y="3143667"/>
            <a:ext cx="5543524" cy="3358733"/>
          </a:xfrm>
        </p:spPr>
        <p:txBody>
          <a:bodyPr>
            <a:normAutofit/>
          </a:bodyPr>
          <a:lstStyle/>
          <a:p>
            <a:r>
              <a:rPr lang="en-US" dirty="0"/>
              <a:t>Competition Entered:</a:t>
            </a:r>
          </a:p>
          <a:p>
            <a:r>
              <a:rPr lang="en-US" b="1" i="0" dirty="0" err="1">
                <a:solidFill>
                  <a:srgbClr val="202124"/>
                </a:solidFill>
                <a:effectLst/>
                <a:latin typeface="Inter"/>
              </a:rPr>
              <a:t>Eedi</a:t>
            </a: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 - Mining Misconceptions in Mathematics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develop an NLP model driven by ML to accurately predict the affinity between misconceptions and incorrect answers (distractors) in multiple-choice questions. This solution will suggest candidate misconceptions for distractors, making it easier for expert human teachers to tag distractors with misconceptions.</a:t>
            </a:r>
            <a:endParaRPr lang="en-US" dirty="0"/>
          </a:p>
        </p:txBody>
      </p:sp>
      <p:pic>
        <p:nvPicPr>
          <p:cNvPr id="17" name="Picture Placeholder 16" descr="Calculator, paper clip, craft knife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19B9707-D455-4AD9-B022-CC066798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1E5CAE0E-17A0-1076-DC56-70DA39958E5F}"/>
              </a:ext>
            </a:extLst>
          </p:cNvPr>
          <p:cNvSpPr txBox="1">
            <a:spLocks/>
          </p:cNvSpPr>
          <p:nvPr/>
        </p:nvSpPr>
        <p:spPr>
          <a:xfrm>
            <a:off x="457200" y="1464300"/>
            <a:ext cx="5543524" cy="12395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 of project:</a:t>
            </a:r>
          </a:p>
          <a:p>
            <a:r>
              <a:rPr lang="en-US" dirty="0"/>
              <a:t>Enter Kaggle competition- Learn and/or Win </a:t>
            </a:r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/>
          <a:lstStyle/>
          <a:p>
            <a:r>
              <a:rPr lang="en-US" dirty="0"/>
              <a:t>Quickly realized,</a:t>
            </a:r>
            <a:br>
              <a:rPr lang="en-US" dirty="0"/>
            </a:br>
            <a:r>
              <a:rPr lang="en-US" dirty="0"/>
              <a:t>I was behind in a few ways.</a:t>
            </a:r>
          </a:p>
        </p:txBody>
      </p:sp>
      <p:pic>
        <p:nvPicPr>
          <p:cNvPr id="16" name="Picture Placeholder 15" descr="Desk, pencils and books on a wooden table">
            <a:extLst>
              <a:ext uri="{FF2B5EF4-FFF2-40B4-BE49-F238E27FC236}">
                <a16:creationId xmlns:a16="http://schemas.microsoft.com/office/drawing/2014/main" id="{530E2939-7141-45BF-9EC1-F7E0536B16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" y="195263"/>
            <a:ext cx="5837238" cy="2960687"/>
          </a:xfrm>
        </p:spPr>
      </p:pic>
      <p:pic>
        <p:nvPicPr>
          <p:cNvPr id="3" name="Picture Placeholder 2" descr="People working and talking, library">
            <a:extLst>
              <a:ext uri="{FF2B5EF4-FFF2-40B4-BE49-F238E27FC236}">
                <a16:creationId xmlns:a16="http://schemas.microsoft.com/office/drawing/2014/main" id="{C45C634B-D025-40A6-AD06-5E5FE8BB6E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1644" b="11644"/>
          <a:stretch/>
        </p:blipFill>
        <p:spPr>
          <a:xfrm>
            <a:off x="6164265" y="184840"/>
            <a:ext cx="5841996" cy="2987199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9663" y="3525611"/>
            <a:ext cx="5816600" cy="2720975"/>
          </a:xfrm>
        </p:spPr>
        <p:txBody>
          <a:bodyPr>
            <a:normAutofit/>
          </a:bodyPr>
          <a:lstStyle/>
          <a:p>
            <a:r>
              <a:rPr lang="en-US" dirty="0"/>
              <a:t>Top performers attributes:</a:t>
            </a:r>
          </a:p>
          <a:p>
            <a:r>
              <a:rPr lang="en-US" dirty="0"/>
              <a:t>Polars vs Pandas</a:t>
            </a:r>
          </a:p>
          <a:p>
            <a:r>
              <a:rPr lang="en-US" dirty="0"/>
              <a:t>Using Big Pretrained Models</a:t>
            </a:r>
          </a:p>
          <a:p>
            <a:r>
              <a:rPr lang="en-US" dirty="0"/>
              <a:t>Ensemble via Combining Vectors</a:t>
            </a:r>
          </a:p>
          <a:p>
            <a:r>
              <a:rPr lang="en-US" dirty="0"/>
              <a:t>Environment Management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2A37B-898B-4E94-B678-E56B402F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/>
          <a:lstStyle/>
          <a:p>
            <a:r>
              <a:rPr lang="en-US" sz="2800" dirty="0"/>
              <a:t> </a:t>
            </a:r>
          </a:p>
        </p:txBody>
      </p:sp>
      <p:pic>
        <p:nvPicPr>
          <p:cNvPr id="2" name="Picture Placeholder 1" descr="Close-up of a calculator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554F6-D31E-5084-F762-AA00F9277FFF}"/>
              </a:ext>
            </a:extLst>
          </p:cNvPr>
          <p:cNvSpPr txBox="1"/>
          <p:nvPr/>
        </p:nvSpPr>
        <p:spPr>
          <a:xfrm>
            <a:off x="570271" y="530942"/>
            <a:ext cx="231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I figured.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A882F-B1F4-50EE-5758-A9985BDC8A86}"/>
              </a:ext>
            </a:extLst>
          </p:cNvPr>
          <p:cNvSpPr txBox="1"/>
          <p:nvPr/>
        </p:nvSpPr>
        <p:spPr>
          <a:xfrm>
            <a:off x="570271" y="1180754"/>
            <a:ext cx="4807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I wasn’t winning this time.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Not against large pretrained models,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that entire teams worked on for much longer.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9707-996D-7BE5-C461-990638778EE3}"/>
              </a:ext>
            </a:extLst>
          </p:cNvPr>
          <p:cNvSpPr txBox="1"/>
          <p:nvPr/>
        </p:nvSpPr>
        <p:spPr>
          <a:xfrm>
            <a:off x="570271" y="2969342"/>
            <a:ext cx="1056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So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654CF-5473-8E8C-816E-03C2AAE60565}"/>
              </a:ext>
            </a:extLst>
          </p:cNvPr>
          <p:cNvSpPr txBox="1"/>
          <p:nvPr/>
        </p:nvSpPr>
        <p:spPr>
          <a:xfrm>
            <a:off x="570271" y="4311653"/>
            <a:ext cx="4807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It’s Learning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EC35-C4F5-FB60-90DC-4AD44308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523993-A4C4-09EC-0A4D-307BC6B7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/>
          <a:lstStyle/>
          <a:p>
            <a:r>
              <a:rPr lang="en-US" dirty="0"/>
              <a:t>So, let’s learn from who is in the lead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026E5E5-1A38-56D4-66B1-573587584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13188" y="175649"/>
            <a:ext cx="11714824" cy="258818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4099C2-C742-489F-38DE-0A89E3FDF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9663" y="3525611"/>
            <a:ext cx="5816600" cy="3156740"/>
          </a:xfrm>
        </p:spPr>
        <p:txBody>
          <a:bodyPr>
            <a:normAutofit/>
          </a:bodyPr>
          <a:lstStyle/>
          <a:p>
            <a:r>
              <a:rPr lang="en-US" dirty="0"/>
              <a:t>Kaggle user: </a:t>
            </a:r>
            <a:r>
              <a:rPr lang="en-US" dirty="0" err="1"/>
              <a:t>yourlh</a:t>
            </a:r>
            <a:endParaRPr lang="en-US" dirty="0"/>
          </a:p>
          <a:p>
            <a:r>
              <a:rPr lang="en-US" dirty="0"/>
              <a:t>Current model score: 0.3</a:t>
            </a:r>
          </a:p>
          <a:p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36C649-36C4-CB49-EFEF-465947E8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996484F-EACF-0327-2114-836C3861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270F52-0301-66F7-9DFD-C0DB14527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D6FD4CE8-5432-466F-8916-85FE2D58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14" y="456532"/>
            <a:ext cx="10656372" cy="1126426"/>
          </a:xfrm>
        </p:spPr>
        <p:txBody>
          <a:bodyPr/>
          <a:lstStyle/>
          <a:p>
            <a:r>
              <a:rPr lang="en-US" dirty="0"/>
              <a:t>Goals of Project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5F81B0-5430-4ACD-BDF2-BD38CBCAA7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390" y="1816398"/>
            <a:ext cx="5164137" cy="2519628"/>
          </a:xfrm>
        </p:spPr>
        <p:txBody>
          <a:bodyPr/>
          <a:lstStyle/>
          <a:p>
            <a:r>
              <a:rPr lang="en-US" dirty="0"/>
              <a:t>Goal 1: Understand and recreate methodology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FEB7A15-271E-42F1-9E4A-638A8DA0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389" y="2887314"/>
            <a:ext cx="5164137" cy="3119437"/>
          </a:xfrm>
        </p:spPr>
        <p:txBody>
          <a:bodyPr/>
          <a:lstStyle/>
          <a:p>
            <a:r>
              <a:rPr lang="en-US" dirty="0"/>
              <a:t>Recreate the polars code to pandas</a:t>
            </a:r>
          </a:p>
          <a:p>
            <a:r>
              <a:rPr lang="en-US" dirty="0"/>
              <a:t>Learn how to work with pre-trained models</a:t>
            </a:r>
          </a:p>
          <a:p>
            <a:r>
              <a:rPr lang="en-US" dirty="0"/>
              <a:t>Learn the method used to ensemble them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081D526-4177-4B8A-BFEE-9EDD07F3F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9156" y="1816398"/>
            <a:ext cx="5442405" cy="772972"/>
          </a:xfrm>
        </p:spPr>
        <p:txBody>
          <a:bodyPr/>
          <a:lstStyle/>
          <a:p>
            <a:r>
              <a:rPr lang="en-US" dirty="0"/>
              <a:t>Goal 2: Make a usable Version of the ensemble model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7530F620-758C-46A4-9813-E184D78F3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9156" y="2861303"/>
            <a:ext cx="5164137" cy="3119437"/>
          </a:xfrm>
        </p:spPr>
        <p:txBody>
          <a:bodyPr/>
          <a:lstStyle/>
          <a:p>
            <a:r>
              <a:rPr lang="en-US" dirty="0"/>
              <a:t>Create a pipeline or class that can take in new data and create a prediction</a:t>
            </a:r>
          </a:p>
          <a:p>
            <a:r>
              <a:rPr lang="en-US" dirty="0"/>
              <a:t>Create a prototype with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020D611C-42CB-4689-8C2A-25FE1121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DADC3C21-4248-4DF1-8589-8B0D399A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2796BD3D-4CF7-49A0-945B-3A0853CA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4" grpId="0" build="p"/>
      <p:bldP spid="43" grpId="0" build="p"/>
      <p:bldP spid="4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8BA8A65-CE81-4455-BBE4-44A50F7F2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EDF87F2-291D-4883-9216-EAA71CB3B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D37ADDE-5448-4A02-9A0C-3E4968AF9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429DFC-27A3-4CFF-9E30-7ED320B3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DEB79DB-4B05-4AC6-881A-E97A3082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0404851-1673-46CC-833D-AC6494E07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5C50477-EC77-4095-94FF-0BFAA0B2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5B802BF-BDB1-4221-9442-147EF5AC9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263153D-B3E8-4535-90DC-8CDD3C47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B7B9BD-05AA-4D1F-8BDF-26F67BE53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6F38315-406B-4770-A4FB-86A9E6440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CE5D423-F4F1-4B18-8AD4-31D4F50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187FB06-DE4E-493B-A696-957DCFADB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6E39755-4FBD-4812-AC48-D2043D94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31E9AEA4-DD35-4FE9-BD69-61A5E795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A6E482D-881E-496A-AB7A-1379C1B0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B7A1B43-7048-436D-AED6-1F00FEF7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32A786C-360B-44AD-A527-8B9EA7266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F29120E-99B1-4C86-967E-D02C67098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6D33A31-308B-4B99-A85E-AE4F68737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BFFE008-F20F-4A01-AB6E-E05BCD0CC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5F01097-15C3-4486-88B0-DD01CAED7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288C9D0-7C0C-4D8F-9BD8-19650C52B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F351F2A-793E-469B-A71B-6F878C07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864C8EC-7D36-4AE1-BA3C-1413F20F8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BE8866B-6A10-4D88-993A-29EF18843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69DE05D-8016-41BB-B79B-466771309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B652149-5966-47B8-B77C-9E46BCA8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04942AD-74ED-4E5C-B524-934391F96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5C411A-5E18-4539-BCCB-AAF2EF373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DED6F976-E62C-4FA9-8F83-DFE7B1EC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18842A50-8561-4C59-A743-33496DBF4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F278A5F3-E255-451F-99E2-9C640E74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1327D85-948D-4860-A91E-7C5E9AB8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221525D-46CB-41C8-9651-41250638C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FA24968-5D61-4B28-9CB5-7A10CDDEA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B6927590-6EBD-40EF-89D6-D712B1F7A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7D33A3F-C7F0-4059-9AB1-0E6A4EB6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D5295CDD-D760-4A87-AEA0-94BD46CE2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17A9D50-2D47-4D70-8580-AA9103BD9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CF3BA4B-80F8-45F2-A719-B7C67736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E1DA1CF-45DC-43FD-9FD8-715D25E5D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9639415-D874-4123-B983-D8B1707BB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E27731F-03D1-4B5C-A45A-06EF45DB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98AB96B-8405-4715-A4EA-2F8255E4C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F06D93F-BDE5-4E03-BE34-A7C768A3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C6005B7-8BA7-4739-BE4C-AECAEB83F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1956C3C-F6C6-4C87-8360-BFC52FB3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77EBC38-365D-4890-887E-9EF4BBE6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84FDA98-EF7E-4F56-8791-D14BA8E4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2F22CD6-6FE5-4E6B-A8F7-287B70C4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9D855CE-463E-46A8-A331-6FC823BCD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A01A232-8B78-4A73-8D7B-522ECBBCD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82F90ED-B0DD-4E05-BFB5-B5331E3F6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20B0BCE-E568-40AE-9E2A-16FB68831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0C9987A-10E2-41DC-9BFA-102A824EF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955C7DE-8E0B-4FE5-82AF-D25DD58A3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7F15A4F-95FB-4DE8-AD68-9682080A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F8CC313-2C4E-417F-8592-721B757F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215356B-A22D-49C0-A458-59F7CCED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161CAAF-62A7-4621-9C13-0E9A33A8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AB3B177-3161-4ABC-AEF5-8B01AB352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3" name="Rectangle 31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8F75C9-6503-4894-B4F5-0E181C9F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5" name="Right Triangle 314">
            <a:extLst>
              <a:ext uri="{FF2B5EF4-FFF2-40B4-BE49-F238E27FC236}">
                <a16:creationId xmlns:a16="http://schemas.microsoft.com/office/drawing/2014/main" id="{69CC4D24-95F1-4CC0-B8CE-9C6E748DA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A9702B8E-3529-45A9-9AA5-FD0A05C6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85D91D2-F070-4D36-A08F-99633534F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15206C6-4244-47A8-A3F2-8797B265F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9FF1744-7544-4431-8E41-9BC2865DB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5D65F6B-DA2A-4860-A7A7-DAAF6DF8D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7A6D4D2-F652-4781-B48F-722B50C7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7707FD8-EA9D-47A8-BA96-CF786D28C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924D361D-9FDD-4F56-AFBA-E8F22697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CE962C1-9A73-47A2-A180-7D858700E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8C8FCBD-E025-4333-9901-906E1809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1578B1-A838-401A-8539-676BC12B1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0EEC47D-959A-4043-8614-8ADB0422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6DB79A6-2754-44FA-A467-0457E8B4A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F164FEB-FBAD-4A98-A098-0970CB94F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2760B59-88B9-4F80-BA04-F258BD7ED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324317C-192B-4B1C-96B0-6AA84AC16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217E7BC-94FC-4CB7-AD1D-39FB1032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DB2ED43-2650-402E-ACC5-29F101F3C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61807D4-E1DB-4ADF-8994-3CB5F7E3E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740AABBC-9C7A-403C-A6BC-B2B4D12C0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2E9145D-0EA2-4EC7-B7BA-6D49FA235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A08C4C48-567D-4D07-85FF-2E2EF9823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4A738E3-E123-4E54-A282-021925052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35613068-A3BB-498C-AA8C-468DA7A84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6A01B9E-7FE5-46FB-A961-E45663592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78FBDC0-19BF-4B63-BD53-75819B94A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DEFE772-ECAF-4337-8234-0244EF366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2F50F34-C80E-44F8-8199-AC552126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28E59FD-14EB-404F-BD55-A07C14646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30BAB4-93A5-41A7-B41B-EDF9C48B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264"/>
            <a:ext cx="4952999" cy="224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The Given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A8228-1A10-5FF8-A56C-1076F95CA73C}"/>
              </a:ext>
            </a:extLst>
          </p:cNvPr>
          <p:cNvSpPr txBox="1"/>
          <p:nvPr/>
        </p:nvSpPr>
        <p:spPr>
          <a:xfrm>
            <a:off x="487052" y="1778613"/>
            <a:ext cx="4952999" cy="4157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rgbClr val="FFFFFF"/>
                </a:solidFill>
              </a:rPr>
              <a:t>The Test/Train Data Structure: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QuestionId</a:t>
            </a:r>
            <a:r>
              <a:rPr lang="en-US" dirty="0">
                <a:solidFill>
                  <a:srgbClr val="FFFFFF"/>
                </a:solidFill>
              </a:rPr>
              <a:t> &amp; </a:t>
            </a:r>
            <a:r>
              <a:rPr lang="en-US" dirty="0" err="1">
                <a:solidFill>
                  <a:srgbClr val="FFFFFF"/>
                </a:solidFill>
              </a:rPr>
              <a:t>QuestionText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ConstructId</a:t>
            </a:r>
            <a:r>
              <a:rPr lang="en-US" dirty="0">
                <a:solidFill>
                  <a:srgbClr val="FFFFFF"/>
                </a:solidFill>
              </a:rPr>
              <a:t> &amp; </a:t>
            </a:r>
            <a:r>
              <a:rPr lang="en-US" dirty="0" err="1">
                <a:solidFill>
                  <a:srgbClr val="FFFFFF"/>
                </a:solidFill>
              </a:rPr>
              <a:t>ConstructName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SubjectId</a:t>
            </a:r>
            <a:r>
              <a:rPr lang="en-US" dirty="0">
                <a:solidFill>
                  <a:srgbClr val="FFFFFF"/>
                </a:solidFill>
              </a:rPr>
              <a:t> &amp; </a:t>
            </a:r>
            <a:r>
              <a:rPr lang="en-US" dirty="0" err="1">
                <a:solidFill>
                  <a:srgbClr val="FFFFFF"/>
                </a:solidFill>
              </a:rPr>
              <a:t>SubjectName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CorrectAnswer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Answer{A,B,C,D}Text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Misconception {A,B,C,D}Id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rgbClr val="FFFFFF"/>
                </a:solidFill>
              </a:rPr>
              <a:t>Misconception Map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MisconceptionId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MisconceptionName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4ADE0-7804-60BE-40D8-337A609D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9" r="15339"/>
          <a:stretch/>
        </p:blipFill>
        <p:spPr>
          <a:xfrm>
            <a:off x="6307738" y="-12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rgbClr val="FFFFFF"/>
                </a:solidFill>
              </a:rPr>
              <a:t>11/2/2024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A861D-5765-F635-B518-637F9F98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14" r="38073"/>
          <a:stretch/>
        </p:blipFill>
        <p:spPr>
          <a:xfrm>
            <a:off x="6632063" y="3431708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4A2E839-052A-4858-BDC4-4E70B50A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Identifying Misconceptions in Math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Open Book on a desk">
            <a:extLst>
              <a:ext uri="{FF2B5EF4-FFF2-40B4-BE49-F238E27FC236}">
                <a16:creationId xmlns:a16="http://schemas.microsoft.com/office/drawing/2014/main" id="{501989EC-FF74-4093-A437-07518C722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45C755F-7034-4B95-9A24-D6DFD5C84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</p:spPr>
        <p:txBody>
          <a:bodyPr/>
          <a:lstStyle/>
          <a:p>
            <a:r>
              <a:rPr lang="en-US" dirty="0"/>
              <a:t>The Methodology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35AD095-D800-491F-AA04-477AB863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/>
          <a:lstStyle/>
          <a:p>
            <a:r>
              <a:rPr lang="en-US" dirty="0"/>
              <a:t>11/2/2024</a:t>
            </a:r>
          </a:p>
          <a:p>
            <a:endParaRPr lang="en-US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A8951722-FA1A-4F09-A3E3-A7AA2499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/>
          <a:lstStyle/>
          <a:p>
            <a:r>
              <a:rPr lang="en-US" dirty="0"/>
              <a:t>Identifying Misconceptions in Math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DC58DF8B-67EC-49BD-BDED-797061A7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4C006-3F87-5D54-0381-1CD27B12D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1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1FC9E-540D-C69C-FF6C-2318CD84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Document 130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D87336D-1EA2-2E1D-774D-403ED96F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5F1E4-D8CE-07ED-40B1-CC037FEA8017}"/>
              </a:ext>
            </a:extLst>
          </p:cNvPr>
          <p:cNvSpPr txBox="1"/>
          <p:nvPr/>
        </p:nvSpPr>
        <p:spPr>
          <a:xfrm>
            <a:off x="457200" y="3264832"/>
            <a:ext cx="6159160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Pre-</a:t>
            </a:r>
            <a:r>
              <a:rPr lang="en-US" b="1" dirty="0">
                <a:solidFill>
                  <a:schemeClr val="tx2"/>
                </a:solidFill>
              </a:rPr>
              <a:t>trained</a:t>
            </a:r>
            <a:r>
              <a:rPr lang="en-US" dirty="0">
                <a:solidFill>
                  <a:schemeClr val="tx2"/>
                </a:solidFill>
              </a:rPr>
              <a:t> models do not need the </a:t>
            </a:r>
            <a:r>
              <a:rPr lang="en-US" b="1" dirty="0">
                <a:solidFill>
                  <a:schemeClr val="tx2"/>
                </a:solidFill>
              </a:rPr>
              <a:t>training </a:t>
            </a:r>
            <a:r>
              <a:rPr lang="en-US" dirty="0">
                <a:solidFill>
                  <a:schemeClr val="tx2"/>
                </a:solidFill>
              </a:rPr>
              <a:t>data.</a:t>
            </a:r>
          </a:p>
          <a:p>
            <a:pPr marL="228600" lvl="1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Will be used for samples later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Expand the data for each </a:t>
            </a:r>
            <a:r>
              <a:rPr lang="en-US" b="1" dirty="0">
                <a:solidFill>
                  <a:schemeClr val="tx2"/>
                </a:solidFill>
              </a:rPr>
              <a:t>unique answer </a:t>
            </a:r>
            <a:r>
              <a:rPr lang="en-US" dirty="0">
                <a:solidFill>
                  <a:schemeClr val="tx2"/>
                </a:solidFill>
              </a:rPr>
              <a:t>instead of each </a:t>
            </a:r>
            <a:r>
              <a:rPr lang="en-US" b="1" dirty="0">
                <a:solidFill>
                  <a:schemeClr val="tx2"/>
                </a:solidFill>
              </a:rPr>
              <a:t>unique question 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Add a column containing all text from all columns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0FE8E99-730B-6C76-69F7-9FA0E4F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954" y="6324600"/>
            <a:ext cx="25602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cap="all">
                <a:solidFill>
                  <a:schemeClr val="tx2"/>
                </a:solidFill>
              </a:rPr>
              <a:t>11/2/2024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B50039D-A737-C7EF-DA38-41B15EF6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2615" y="6319838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Identifying Misconceptions in Math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3D4AF4-6F45-3B8B-01D3-FA25135A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560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cap="all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77D1F-E6AB-50D5-6F37-FA87856CDDED}"/>
              </a:ext>
            </a:extLst>
          </p:cNvPr>
          <p:cNvGrpSpPr/>
          <p:nvPr/>
        </p:nvGrpSpPr>
        <p:grpSpPr>
          <a:xfrm>
            <a:off x="6813677" y="307258"/>
            <a:ext cx="4778422" cy="6219394"/>
            <a:chOff x="6813677" y="307258"/>
            <a:chExt cx="4778422" cy="6219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B2273-4790-8F69-47C9-B253A2393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677" y="3821174"/>
              <a:ext cx="3153162" cy="26865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E8172-BF75-C981-6D7F-3F8055F8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3542" y="307258"/>
              <a:ext cx="4388557" cy="2686585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FA219A7-7F16-90FB-456C-34CA7FF69396}"/>
                </a:ext>
              </a:extLst>
            </p:cNvPr>
            <p:cNvSpPr/>
            <p:nvPr/>
          </p:nvSpPr>
          <p:spPr>
            <a:xfrm>
              <a:off x="8581023" y="3114989"/>
              <a:ext cx="1708489" cy="572756"/>
            </a:xfrm>
            <a:prstGeom prst="downArrow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C18E82-09F9-CA29-F879-6CFDD8F0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4156" y="3821174"/>
              <a:ext cx="1276528" cy="27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4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Sine design</Template>
  <TotalTime>2784</TotalTime>
  <Words>822</Words>
  <Application>Microsoft Office PowerPoint</Application>
  <PresentationFormat>Widescreen</PresentationFormat>
  <Paragraphs>157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Inter</vt:lpstr>
      <vt:lpstr>Posterama</vt:lpstr>
      <vt:lpstr>SineVTI</vt:lpstr>
      <vt:lpstr>Identifying Misconceptions in Math: A Learning Journey</vt:lpstr>
      <vt:lpstr>Introduction</vt:lpstr>
      <vt:lpstr>Quickly realized, I was behind in a few ways.</vt:lpstr>
      <vt:lpstr> </vt:lpstr>
      <vt:lpstr>So, let’s learn from who is in the lead</vt:lpstr>
      <vt:lpstr>Goals of Project</vt:lpstr>
      <vt:lpstr>The Given Data</vt:lpstr>
      <vt:lpstr>The Methodology</vt:lpstr>
      <vt:lpstr>Data Cleaning</vt:lpstr>
      <vt:lpstr>Models used for Encoding/Vectorizing</vt:lpstr>
      <vt:lpstr>Encoding Data &amp; Ensemble Vector</vt:lpstr>
      <vt:lpstr>F.A.I.S.S.- the key to this ensemble</vt:lpstr>
      <vt:lpstr>Submission for Contest</vt:lpstr>
      <vt:lpstr>Making it Usable</vt:lpstr>
      <vt:lpstr>A Lesson in Scope </vt:lpstr>
      <vt:lpstr>Output of Predict Function</vt:lpstr>
      <vt:lpstr>Pros and Cons and Potential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Vincent</dc:creator>
  <cp:lastModifiedBy>William Vincent</cp:lastModifiedBy>
  <cp:revision>13</cp:revision>
  <dcterms:created xsi:type="dcterms:W3CDTF">2024-10-31T16:01:13Z</dcterms:created>
  <dcterms:modified xsi:type="dcterms:W3CDTF">2024-11-02T14:25:32Z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